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92"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275" r:id="rId18"/>
  </p:sldIdLst>
  <p:sldSz cx="12192000" cy="6858000"/>
  <p:notesSz cx="6858000" cy="9144000"/>
  <p:defaultTextStyle>
    <a:defPPr>
      <a:defRPr lang="k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3399FF"/>
    <a:srgbClr val="108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50B2D-D71D-40DF-97B4-80BEA69A36C4}" type="datetimeFigureOut">
              <a:rPr lang="ru-RU" smtClean="0"/>
              <a:t>30.01.2026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42C34-70CE-4D06-BC7C-17A4F92E74B4}" type="slidenum">
              <a:rPr lang="ru-RU" smtClean="0"/>
              <a:t>‹#›</a:t>
            </a:fld>
            <a:endParaRPr lang="ru-RU"/>
          </a:p>
        </p:txBody>
      </p:sp>
    </p:spTree>
    <p:extLst>
      <p:ext uri="{BB962C8B-B14F-4D97-AF65-F5344CB8AC3E}">
        <p14:creationId xmlns:p14="http://schemas.microsoft.com/office/powerpoint/2010/main" val="215654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8098570-85A8-451E-AF18-FA25C3FB3C3A}" type="datetimeFigureOut">
              <a:rPr lang="ru-RU" smtClean="0"/>
              <a:t>30.01.2026</a:t>
            </a:fld>
            <a:endParaRPr lang="ru-RU"/>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227138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098570-85A8-451E-AF18-FA25C3FB3C3A}" type="datetimeFigureOut">
              <a:rPr lang="ru-RU" smtClean="0"/>
              <a:t>30.01.2026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190737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8098570-85A8-451E-AF18-FA25C3FB3C3A}" type="datetimeFigureOut">
              <a:rPr lang="ru-RU" smtClean="0"/>
              <a:t>30.01.2026</a:t>
            </a:fld>
            <a:endParaRPr lang="ru-RU"/>
          </a:p>
        </p:txBody>
      </p:sp>
      <p:sp>
        <p:nvSpPr>
          <p:cNvPr id="5" name="Footer Placeholder 4"/>
          <p:cNvSpPr>
            <a:spLocks noGrp="1"/>
          </p:cNvSpPr>
          <p:nvPr>
            <p:ph type="ftr" sz="quarter" idx="11"/>
          </p:nvPr>
        </p:nvSpPr>
        <p:spPr>
          <a:xfrm>
            <a:off x="774923" y="5951811"/>
            <a:ext cx="7896279" cy="365125"/>
          </a:xfrm>
        </p:spPr>
        <p:txBody>
          <a:bodyPr/>
          <a:lstStyle/>
          <a:p>
            <a:endParaRPr lang="ru-RU"/>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68049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098570-85A8-451E-AF18-FA25C3FB3C3A}" type="datetimeFigureOut">
              <a:rPr lang="ru-RU" smtClean="0"/>
              <a:t>30.01.2026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558300" y="5956137"/>
            <a:ext cx="1052508" cy="365125"/>
          </a:xfrm>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82334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8098570-85A8-451E-AF18-FA25C3FB3C3A}" type="datetimeFigureOut">
              <a:rPr lang="ru-RU" smtClean="0"/>
              <a:t>30.01.2026</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274409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098570-85A8-451E-AF18-FA25C3FB3C3A}" type="datetimeFigureOut">
              <a:rPr lang="ru-RU" smtClean="0"/>
              <a:t>30.01.2026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340620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098570-85A8-451E-AF18-FA25C3FB3C3A}" type="datetimeFigureOut">
              <a:rPr lang="ru-RU" smtClean="0"/>
              <a:t>30.01.2026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390639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098570-85A8-451E-AF18-FA25C3FB3C3A}" type="datetimeFigureOut">
              <a:rPr lang="ru-RU" smtClean="0"/>
              <a:t>30.01.2026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314499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98570-85A8-451E-AF18-FA25C3FB3C3A}" type="datetimeFigureOut">
              <a:rPr lang="ru-RU" smtClean="0"/>
              <a:t>30.01.2026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54478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8098570-85A8-451E-AF18-FA25C3FB3C3A}" type="datetimeFigureOut">
              <a:rPr lang="ru-RU" smtClean="0"/>
              <a:t>30.01.2026</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D2EF2B4-9FB4-445D-AF50-F6B84FAB12A9}" type="slidenum">
              <a:rPr lang="ru-RU" smtClean="0"/>
              <a:t>‹#›</a:t>
            </a:fld>
            <a:endParaRPr lang="ru-RU"/>
          </a:p>
        </p:txBody>
      </p:sp>
    </p:spTree>
    <p:extLst>
      <p:ext uri="{BB962C8B-B14F-4D97-AF65-F5344CB8AC3E}">
        <p14:creationId xmlns:p14="http://schemas.microsoft.com/office/powerpoint/2010/main" val="194859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8098570-85A8-451E-AF18-FA25C3FB3C3A}" type="datetimeFigureOut">
              <a:rPr lang="ru-RU" smtClean="0"/>
              <a:t>30.01.2026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2EF2B4-9FB4-445D-AF50-F6B84FAB12A9}" type="slidenum">
              <a:rPr lang="ru-RU" smtClean="0"/>
              <a:t>‹#›</a:t>
            </a:fld>
            <a:endParaRPr lang="ru-RU"/>
          </a:p>
        </p:txBody>
      </p:sp>
    </p:spTree>
    <p:extLst>
      <p:ext uri="{BB962C8B-B14F-4D97-AF65-F5344CB8AC3E}">
        <p14:creationId xmlns:p14="http://schemas.microsoft.com/office/powerpoint/2010/main" val="269841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8098570-85A8-451E-AF18-FA25C3FB3C3A}" type="datetimeFigureOut">
              <a:rPr lang="ru-RU" smtClean="0"/>
              <a:t>30.01.2026</a:t>
            </a:fld>
            <a:endParaRPr lang="ru-RU"/>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D2EF2B4-9FB4-445D-AF50-F6B84FAB12A9}" type="slidenum">
              <a:rPr lang="ru-RU" smtClean="0"/>
              <a:t>‹#›</a:t>
            </a:fld>
            <a:endParaRPr lang="ru-RU"/>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Tree>
    <p:extLst>
      <p:ext uri="{BB962C8B-B14F-4D97-AF65-F5344CB8AC3E}">
        <p14:creationId xmlns:p14="http://schemas.microsoft.com/office/powerpoint/2010/main" val="2362536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717673-A929-4F95-AFDE-69CBABEA1E01}"/>
              </a:ext>
            </a:extLst>
          </p:cNvPr>
          <p:cNvSpPr>
            <a:spLocks noGrp="1"/>
          </p:cNvSpPr>
          <p:nvPr>
            <p:ph type="ctrTitle"/>
          </p:nvPr>
        </p:nvSpPr>
        <p:spPr>
          <a:xfrm>
            <a:off x="488058" y="1865999"/>
            <a:ext cx="11171352" cy="899688"/>
          </a:xfrm>
        </p:spPr>
        <p:txBody>
          <a:bodyPr>
            <a:noAutofit/>
          </a:bodyPr>
          <a:lstStyle/>
          <a:p>
            <a:pPr algn="ctr">
              <a:lnSpc>
                <a:spcPct val="107000"/>
              </a:lnSpc>
              <a:spcAft>
                <a:spcPts val="800"/>
              </a:spcAft>
            </a:pPr>
            <a:r>
              <a:rPr lang="kk"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1-дәріс</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1B249F3F-8B2A-1D4C-A0BA-95C3E4721AAA}"/>
              </a:ext>
            </a:extLst>
          </p:cNvPr>
          <p:cNvGraphicFramePr>
            <a:graphicFrameLocks noGrp="1"/>
          </p:cNvGraphicFramePr>
          <p:nvPr>
            <p:extLst>
              <p:ext uri="{D42A27DB-BD31-4B8C-83A1-F6EECF244321}">
                <p14:modId xmlns:p14="http://schemas.microsoft.com/office/powerpoint/2010/main" val="1352432971"/>
              </p:ext>
            </p:extLst>
          </p:nvPr>
        </p:nvGraphicFramePr>
        <p:xfrm>
          <a:off x="3033488" y="3873260"/>
          <a:ext cx="6125024" cy="400208"/>
        </p:xfrm>
        <a:graphic>
          <a:graphicData uri="http://schemas.openxmlformats.org/drawingml/2006/table">
            <a:tbl>
              <a:tblPr>
                <a:tableStyleId>{5C22544A-7EE6-4342-B048-85BDC9FD1C3A}</a:tableStyleId>
              </a:tblPr>
              <a:tblGrid>
                <a:gridCol w="6125024">
                  <a:extLst>
                    <a:ext uri="{9D8B030D-6E8A-4147-A177-3AD203B41FA5}">
                      <a16:colId xmlns:a16="http://schemas.microsoft.com/office/drawing/2014/main" val="2147742503"/>
                    </a:ext>
                  </a:extLst>
                </a:gridCol>
              </a:tblGrid>
              <a:tr h="400208">
                <a:tc>
                  <a:txBody>
                    <a:bodyPr/>
                    <a:lstStyle/>
                    <a:p>
                      <a:pPr algn="ctr">
                        <a:lnSpc>
                          <a:spcPct val="115000"/>
                        </a:lnSpc>
                        <a:tabLst>
                          <a:tab pos="180340" algn="l"/>
                        </a:tabLst>
                      </a:pPr>
                      <a:r>
                        <a:rPr lang="kk" sz="2400" dirty="0" err="1">
                          <a:solidFill>
                            <a:srgbClr val="FF0000"/>
                          </a:solidFill>
                          <a:effectLst/>
                          <a:latin typeface="Times New Roman" panose="02020603050405020304" pitchFamily="18" charset="0"/>
                          <a:cs typeface="Times New Roman" panose="02020603050405020304" pitchFamily="18" charset="0"/>
                        </a:rPr>
                        <a:t>Генеративтік </a:t>
                      </a:r>
                      <a:r>
                        <a:rPr lang="kk" sz="2400" dirty="0">
                          <a:solidFill>
                            <a:srgbClr val="FF0000"/>
                          </a:solidFill>
                          <a:effectLst/>
                          <a:latin typeface="Times New Roman" panose="02020603050405020304" pitchFamily="18" charset="0"/>
                          <a:cs typeface="Times New Roman" panose="02020603050405020304" pitchFamily="18" charset="0"/>
                        </a:rPr>
                        <a:t>қарсылас нейрондық желілерге </a:t>
                      </a:r>
                      <a:endParaRPr lang="ru-RU"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4494029"/>
                  </a:ext>
                </a:extLst>
              </a:tr>
            </a:tbl>
          </a:graphicData>
        </a:graphic>
      </p:graphicFrame>
    </p:spTree>
    <p:extLst>
      <p:ext uri="{BB962C8B-B14F-4D97-AF65-F5344CB8AC3E}">
        <p14:creationId xmlns:p14="http://schemas.microsoft.com/office/powerpoint/2010/main" val="163029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02AE48-0FC4-D64B-B2EE-64E730751E6B}"/>
              </a:ext>
            </a:extLst>
          </p:cNvPr>
          <p:cNvSpPr>
            <a:spLocks noGrp="1"/>
          </p:cNvSpPr>
          <p:nvPr>
            <p:ph type="title"/>
          </p:nvPr>
        </p:nvSpPr>
        <p:spPr/>
        <p:txBody>
          <a:bodyPr/>
          <a:lstStyle/>
          <a:p>
            <a:pPr algn="ctr"/>
            <a:r>
              <a:rPr lang="kk" dirty="0" err="1">
                <a:solidFill>
                  <a:srgbClr val="FFC000"/>
                </a:solidFill>
              </a:rPr>
              <a:t>Генеративті </a:t>
            </a:r>
            <a:r>
              <a:rPr lang="kk" dirty="0">
                <a:solidFill>
                  <a:srgbClr val="FFC000"/>
                </a:solidFill>
              </a:rPr>
              <a:t>қарсылас нейрондық желілердің </a:t>
            </a:r>
            <a:endParaRPr lang="ru-RU" dirty="0"/>
          </a:p>
        </p:txBody>
      </p:sp>
      <p:pic>
        <p:nvPicPr>
          <p:cNvPr id="4" name="Объект 3">
            <a:extLst>
              <a:ext uri="{FF2B5EF4-FFF2-40B4-BE49-F238E27FC236}">
                <a16:creationId xmlns:a16="http://schemas.microsoft.com/office/drawing/2014/main" id="{87BB8870-D29F-F2B4-B6A3-1C09E7DA63E8}"/>
              </a:ext>
            </a:extLst>
          </p:cNvPr>
          <p:cNvPicPr>
            <a:picLocks noGrp="1" noChangeAspect="1"/>
          </p:cNvPicPr>
          <p:nvPr>
            <p:ph idx="1"/>
          </p:nvPr>
        </p:nvPicPr>
        <p:blipFill>
          <a:blip r:embed="rId2"/>
          <a:stretch>
            <a:fillRect/>
          </a:stretch>
        </p:blipFill>
        <p:spPr>
          <a:xfrm>
            <a:off x="3680619" y="1844794"/>
            <a:ext cx="3979638" cy="4961711"/>
          </a:xfrm>
          <a:prstGeom prst="rect">
            <a:avLst/>
          </a:prstGeom>
        </p:spPr>
      </p:pic>
    </p:spTree>
    <p:extLst>
      <p:ext uri="{BB962C8B-B14F-4D97-AF65-F5344CB8AC3E}">
        <p14:creationId xmlns:p14="http://schemas.microsoft.com/office/powerpoint/2010/main" val="172245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4B25BB-7158-CAB9-3269-EC6DE5C96A59}"/>
              </a:ext>
            </a:extLst>
          </p:cNvPr>
          <p:cNvSpPr>
            <a:spLocks noGrp="1"/>
          </p:cNvSpPr>
          <p:nvPr>
            <p:ph type="title"/>
          </p:nvPr>
        </p:nvSpPr>
        <p:spPr/>
        <p:txBody>
          <a:bodyPr/>
          <a:lstStyle/>
          <a:p>
            <a:pPr algn="ctr"/>
            <a:r>
              <a:rPr lang="kk" dirty="0" err="1">
                <a:solidFill>
                  <a:srgbClr val="FFC000"/>
                </a:solidFill>
              </a:rPr>
              <a:t>Генеративті </a:t>
            </a:r>
            <a:r>
              <a:rPr lang="kk" dirty="0">
                <a:solidFill>
                  <a:srgbClr val="FFC000"/>
                </a:solidFill>
              </a:rPr>
              <a:t>қарсылас нейрондық желілердің </a:t>
            </a:r>
            <a:endParaRPr lang="ru-RU" dirty="0"/>
          </a:p>
        </p:txBody>
      </p:sp>
      <p:sp>
        <p:nvSpPr>
          <p:cNvPr id="3" name="Объект 2">
            <a:extLst>
              <a:ext uri="{FF2B5EF4-FFF2-40B4-BE49-F238E27FC236}">
                <a16:creationId xmlns:a16="http://schemas.microsoft.com/office/drawing/2014/main" id="{59CBE81B-E754-10B1-A476-4986E2588656}"/>
              </a:ext>
            </a:extLst>
          </p:cNvPr>
          <p:cNvSpPr>
            <a:spLocks noGrp="1"/>
          </p:cNvSpPr>
          <p:nvPr>
            <p:ph idx="1"/>
          </p:nvPr>
        </p:nvSpPr>
        <p:spPr>
          <a:xfrm>
            <a:off x="437248" y="2238923"/>
            <a:ext cx="5658752" cy="3916921"/>
          </a:xfrm>
        </p:spPr>
        <p:txBody>
          <a:bodyPr>
            <a:normAutofit/>
          </a:bodyPr>
          <a:lstStyle/>
          <a:p>
            <a:r>
              <a:rPr lang="kk" sz="2000" dirty="0">
                <a:latin typeface="Times New Roman" panose="02020603050405020304" pitchFamily="18" charset="0"/>
                <a:cs typeface="Times New Roman" panose="02020603050405020304" pitchFamily="18" charset="0"/>
              </a:rPr>
              <a:t>Оқу деректер жиынтығынан кездейсоқ нақты x мысалын алыңыз.</a:t>
            </a:r>
            <a:endParaRPr lang="en-US" sz="2000" dirty="0">
              <a:latin typeface="Times New Roman" panose="02020603050405020304" pitchFamily="18" charset="0"/>
              <a:cs typeface="Times New Roman" panose="02020603050405020304" pitchFamily="18" charset="0"/>
            </a:endParaRPr>
          </a:p>
          <a:p>
            <a:r>
              <a:rPr lang="kk" sz="2000" dirty="0">
                <a:latin typeface="Times New Roman" panose="02020603050405020304" pitchFamily="18" charset="0"/>
                <a:cs typeface="Times New Roman" panose="02020603050405020304" pitchFamily="18" charset="0"/>
              </a:rPr>
              <a:t>Жаңа кездейсоқ шу векторын z алыңыз және генератор желісін пайдаланып, x* макет мысалын синтездеңіз.</a:t>
            </a:r>
            <a:endParaRPr lang="en-US" sz="2000" dirty="0">
              <a:latin typeface="Times New Roman" panose="02020603050405020304" pitchFamily="18" charset="0"/>
              <a:cs typeface="Times New Roman" panose="02020603050405020304" pitchFamily="18" charset="0"/>
            </a:endParaRPr>
          </a:p>
          <a:p>
            <a:r>
              <a:rPr lang="kk" sz="2000" dirty="0">
                <a:latin typeface="Times New Roman" panose="02020603050405020304" pitchFamily="18" charset="0"/>
                <a:cs typeface="Times New Roman" panose="02020603050405020304" pitchFamily="18" charset="0"/>
              </a:rPr>
              <a:t>x және x* айнымалыларын жіктеу үшін дискриминатор желісін пайдаланыңыз.</a:t>
            </a:r>
            <a:endParaRPr lang="en-US" sz="2000" dirty="0">
              <a:latin typeface="Times New Roman" panose="02020603050405020304" pitchFamily="18" charset="0"/>
              <a:cs typeface="Times New Roman" panose="02020603050405020304" pitchFamily="18" charset="0"/>
            </a:endParaRPr>
          </a:p>
          <a:p>
            <a:r>
              <a:rPr lang="kk" sz="2000" dirty="0">
                <a:latin typeface="Times New Roman" panose="02020603050405020304" pitchFamily="18" charset="0"/>
                <a:cs typeface="Times New Roman" panose="02020603050405020304" pitchFamily="18" charset="0"/>
              </a:rPr>
              <a:t>Жіктеу қателерін есептеу және жалпы қатені кері тарату арқылы дискриминатордың салмақтары мен ауытқуларын жаңарту, жіктеу қателерін азайту мақсатында.</a:t>
            </a:r>
          </a:p>
        </p:txBody>
      </p:sp>
      <p:pic>
        <p:nvPicPr>
          <p:cNvPr id="4" name="Рисунок 3">
            <a:extLst>
              <a:ext uri="{FF2B5EF4-FFF2-40B4-BE49-F238E27FC236}">
                <a16:creationId xmlns:a16="http://schemas.microsoft.com/office/drawing/2014/main" id="{5CE7F4CC-6A81-5BD6-401F-A47F71E0ABF8}"/>
              </a:ext>
            </a:extLst>
          </p:cNvPr>
          <p:cNvPicPr>
            <a:picLocks noChangeAspect="1"/>
          </p:cNvPicPr>
          <p:nvPr/>
        </p:nvPicPr>
        <p:blipFill>
          <a:blip r:embed="rId2"/>
          <a:stretch>
            <a:fillRect/>
          </a:stretch>
        </p:blipFill>
        <p:spPr>
          <a:xfrm>
            <a:off x="6188017" y="2271623"/>
            <a:ext cx="5295900" cy="3505200"/>
          </a:xfrm>
          <a:prstGeom prst="rect">
            <a:avLst/>
          </a:prstGeom>
        </p:spPr>
      </p:pic>
    </p:spTree>
    <p:extLst>
      <p:ext uri="{BB962C8B-B14F-4D97-AF65-F5344CB8AC3E}">
        <p14:creationId xmlns:p14="http://schemas.microsoft.com/office/powerpoint/2010/main" val="365712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01A6FD-B5CB-5902-A387-D942D411FC0B}"/>
              </a:ext>
            </a:extLst>
          </p:cNvPr>
          <p:cNvSpPr>
            <a:spLocks noGrp="1"/>
          </p:cNvSpPr>
          <p:nvPr>
            <p:ph type="title"/>
          </p:nvPr>
        </p:nvSpPr>
        <p:spPr/>
        <p:txBody>
          <a:bodyPr/>
          <a:lstStyle/>
          <a:p>
            <a:pPr algn="ctr"/>
            <a:r>
              <a:rPr lang="kk" dirty="0" err="1">
                <a:solidFill>
                  <a:srgbClr val="FFC000"/>
                </a:solidFill>
              </a:rPr>
              <a:t>Генеративті </a:t>
            </a:r>
            <a:r>
              <a:rPr lang="kk" dirty="0">
                <a:solidFill>
                  <a:srgbClr val="FFC000"/>
                </a:solidFill>
              </a:rPr>
              <a:t>қарсылас нейрондық желілердің </a:t>
            </a:r>
            <a:endParaRPr lang="ru-RU" dirty="0"/>
          </a:p>
        </p:txBody>
      </p:sp>
      <p:sp>
        <p:nvSpPr>
          <p:cNvPr id="3" name="Объект 2">
            <a:extLst>
              <a:ext uri="{FF2B5EF4-FFF2-40B4-BE49-F238E27FC236}">
                <a16:creationId xmlns:a16="http://schemas.microsoft.com/office/drawing/2014/main" id="{88F5BDF3-BD1C-785E-3EEB-C0C7CE591E35}"/>
              </a:ext>
            </a:extLst>
          </p:cNvPr>
          <p:cNvSpPr>
            <a:spLocks noGrp="1"/>
          </p:cNvSpPr>
          <p:nvPr>
            <p:ph idx="1"/>
          </p:nvPr>
        </p:nvSpPr>
        <p:spPr>
          <a:xfrm>
            <a:off x="581192" y="2180496"/>
            <a:ext cx="5017351" cy="3814862"/>
          </a:xfrm>
        </p:spPr>
        <p:txBody>
          <a:bodyPr>
            <a:normAutofit/>
          </a:bodyPr>
          <a:lstStyle/>
          <a:p>
            <a:r>
              <a:rPr lang="kk" sz="2000" dirty="0">
                <a:latin typeface="Times New Roman" panose="02020603050405020304" pitchFamily="18" charset="0"/>
                <a:cs typeface="Times New Roman" panose="02020603050405020304" pitchFamily="18" charset="0"/>
              </a:rPr>
              <a:t>Жаңа кездейсоқ шу векторын z алыңыз және генератор желісін пайдаланып, x* макет мысалын синтездеңіз.</a:t>
            </a:r>
            <a:endParaRPr lang="en-US" sz="2000" dirty="0">
              <a:latin typeface="Times New Roman" panose="02020603050405020304" pitchFamily="18" charset="0"/>
              <a:cs typeface="Times New Roman" panose="02020603050405020304" pitchFamily="18" charset="0"/>
            </a:endParaRPr>
          </a:p>
          <a:p>
            <a:r>
              <a:rPr lang="kk" sz="2000" dirty="0">
                <a:latin typeface="Times New Roman" panose="02020603050405020304" pitchFamily="18" charset="0"/>
                <a:cs typeface="Times New Roman" panose="02020603050405020304" pitchFamily="18" charset="0"/>
              </a:rPr>
              <a:t>x*-ты жіктеу үшін дискриминатор желісін пайдаланыңыз.</a:t>
            </a:r>
            <a:endParaRPr lang="en-US" sz="2000" dirty="0">
              <a:latin typeface="Times New Roman" panose="02020603050405020304" pitchFamily="18" charset="0"/>
              <a:cs typeface="Times New Roman" panose="02020603050405020304" pitchFamily="18" charset="0"/>
            </a:endParaRPr>
          </a:p>
          <a:p>
            <a:r>
              <a:rPr lang="kk" sz="2000" dirty="0">
                <a:latin typeface="Times New Roman" panose="02020603050405020304" pitchFamily="18" charset="0"/>
                <a:cs typeface="Times New Roman" panose="02020603050405020304" pitchFamily="18" charset="0"/>
              </a:rPr>
              <a:t>Дискриминатор қателерін барынша арттыру мақсатында генератордың салмақтары мен ауытқуларын жаңарту үшін жіктеу қатесін есептеп, қатені кері таралту.</a:t>
            </a:r>
          </a:p>
        </p:txBody>
      </p:sp>
      <p:pic>
        <p:nvPicPr>
          <p:cNvPr id="4" name="Рисунок 3">
            <a:extLst>
              <a:ext uri="{FF2B5EF4-FFF2-40B4-BE49-F238E27FC236}">
                <a16:creationId xmlns:a16="http://schemas.microsoft.com/office/drawing/2014/main" id="{41473442-5DD8-C8CD-FBF0-8111F11B00AD}"/>
              </a:ext>
            </a:extLst>
          </p:cNvPr>
          <p:cNvPicPr>
            <a:picLocks noChangeAspect="1"/>
          </p:cNvPicPr>
          <p:nvPr/>
        </p:nvPicPr>
        <p:blipFill>
          <a:blip r:embed="rId2"/>
          <a:stretch>
            <a:fillRect/>
          </a:stretch>
        </p:blipFill>
        <p:spPr>
          <a:xfrm>
            <a:off x="6096000" y="2416289"/>
            <a:ext cx="5334000" cy="3343275"/>
          </a:xfrm>
          <a:prstGeom prst="rect">
            <a:avLst/>
          </a:prstGeom>
        </p:spPr>
      </p:pic>
    </p:spTree>
    <p:extLst>
      <p:ext uri="{BB962C8B-B14F-4D97-AF65-F5344CB8AC3E}">
        <p14:creationId xmlns:p14="http://schemas.microsoft.com/office/powerpoint/2010/main" val="375971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C58448-56ED-02B4-D3B3-A413F06C7C09}"/>
              </a:ext>
            </a:extLst>
          </p:cNvPr>
          <p:cNvSpPr>
            <a:spLocks noGrp="1"/>
          </p:cNvSpPr>
          <p:nvPr>
            <p:ph type="title"/>
          </p:nvPr>
        </p:nvSpPr>
        <p:spPr/>
        <p:txBody>
          <a:bodyPr/>
          <a:lstStyle/>
          <a:p>
            <a:pPr algn="ctr"/>
            <a:r>
              <a:rPr lang="kk" dirty="0">
                <a:solidFill>
                  <a:srgbClr val="FFC000"/>
                </a:solidFill>
              </a:rPr>
              <a:t>GAN </a:t>
            </a:r>
            <a:endParaRPr lang="ru-RU" dirty="0"/>
          </a:p>
        </p:txBody>
      </p:sp>
      <p:sp>
        <p:nvSpPr>
          <p:cNvPr id="3" name="Объект 2">
            <a:extLst>
              <a:ext uri="{FF2B5EF4-FFF2-40B4-BE49-F238E27FC236}">
                <a16:creationId xmlns:a16="http://schemas.microsoft.com/office/drawing/2014/main" id="{4738B1EA-3B3B-7D66-2889-BB4E8945132A}"/>
              </a:ext>
            </a:extLst>
          </p:cNvPr>
          <p:cNvSpPr>
            <a:spLocks noGrp="1"/>
          </p:cNvSpPr>
          <p:nvPr>
            <p:ph idx="1"/>
          </p:nvPr>
        </p:nvSpPr>
        <p:spPr>
          <a:xfrm>
            <a:off x="581192" y="2180496"/>
            <a:ext cx="11029615" cy="4323821"/>
          </a:xfrm>
        </p:spPr>
        <p:txBody>
          <a:bodyPr>
            <a:normAutofit fontScale="92500" lnSpcReduction="10000"/>
          </a:bodyPr>
          <a:lstStyle/>
          <a:p>
            <a:r>
              <a:rPr lang="kk" dirty="0">
                <a:latin typeface="Times New Roman" panose="02020603050405020304" pitchFamily="18" charset="0"/>
                <a:cs typeface="Times New Roman" panose="02020603050405020304" pitchFamily="18" charset="0"/>
              </a:rPr>
              <a:t>Сіз GAN жаттығу циклін қашан тоқтату керектігін ойлап отырған боларсыз. Нақтырақ айтқанда, GAN толықтай оқытылғанын қалай білеміз, сонда біз жаттығу итерацияларының тиісті санын анықтай аламыз?</a:t>
            </a:r>
          </a:p>
          <a:p>
            <a:r>
              <a:rPr lang="kk" dirty="0">
                <a:latin typeface="Times New Roman" panose="02020603050405020304" pitchFamily="18" charset="0"/>
                <a:cs typeface="Times New Roman" panose="02020603050405020304" pitchFamily="18" charset="0"/>
              </a:rPr>
              <a:t>Дәстүрлі нейрондық желі жағдайында бізде әдетте қол жеткізу және өлшеу үшін нақты мақсат болады. Мысалы, жіктегішті оқытқан кезде, біз оқыту және </a:t>
            </a:r>
            <a:r>
              <a:rPr lang="kk" dirty="0" err="1">
                <a:latin typeface="Times New Roman" panose="02020603050405020304" pitchFamily="18" charset="0"/>
                <a:cs typeface="Times New Roman" panose="02020603050405020304" pitchFamily="18" charset="0"/>
              </a:rPr>
              <a:t>валидация </a:t>
            </a:r>
            <a:r>
              <a:rPr lang="kk" dirty="0">
                <a:latin typeface="Times New Roman" panose="02020603050405020304" pitchFamily="18" charset="0"/>
                <a:cs typeface="Times New Roman" panose="02020603050405020304" pitchFamily="18" charset="0"/>
              </a:rPr>
              <a:t>деректер жиынындағы жіктеу қателігін өлшейміз және валидация қатесі нашарлай бастағанда (шамадан тыс сәйкестендіруді болдырмау үшін) процесті тоқтатамыз.</a:t>
            </a:r>
          </a:p>
          <a:p>
            <a:r>
              <a:rPr lang="kk" dirty="0">
                <a:latin typeface="Times New Roman" panose="02020603050405020304" pitchFamily="18" charset="0"/>
                <a:cs typeface="Times New Roman" panose="02020603050405020304" pitchFamily="18" charset="0"/>
              </a:rPr>
              <a:t>GAN желісінде екі желінің бір-біріне қарсы мақсаттары бар: бір желі жақсарған кезде, екіншісі нашарлайды. Қашан тоқтау керектігін қалай білесіз? Ойын теориясымен таныс адамдар үшін бұл жағдай нөлдік қосындылы ойын сияқты көрінуі мүмкін — бір ойыншының ұтысы екіншісінің ұтылысына тең болатын жағдай.</a:t>
            </a:r>
          </a:p>
          <a:p>
            <a:r>
              <a:rPr lang="kk" dirty="0">
                <a:latin typeface="Times New Roman" panose="02020603050405020304" pitchFamily="18" charset="0"/>
                <a:cs typeface="Times New Roman" panose="02020603050405020304" pitchFamily="18" charset="0"/>
              </a:rPr>
              <a:t>Бір ойыншы белгілі бір деңгейге жақсарған кезде, екінші ойыншы да сол деңгейге нашарлайды.</a:t>
            </a:r>
          </a:p>
          <a:p>
            <a:r>
              <a:rPr lang="kk" dirty="0">
                <a:latin typeface="Times New Roman" panose="02020603050405020304" pitchFamily="18" charset="0"/>
                <a:cs typeface="Times New Roman" panose="02020603050405020304" pitchFamily="18" charset="0"/>
              </a:rPr>
              <a:t>Барлық нөлдік қосындылы ойындарда Нэш тепе-теңдігі бар — бұл нүктеде ешбір ойыншы өз позициясын жақсарта алмайды немесе әрекеттерін өзгерту арқылы өтей алмайды.</a:t>
            </a:r>
          </a:p>
          <a:p>
            <a:r>
              <a:rPr lang="kk" dirty="0">
                <a:latin typeface="Times New Roman" panose="02020603050405020304" pitchFamily="18" charset="0"/>
                <a:cs typeface="Times New Roman" panose="02020603050405020304" pitchFamily="18" charset="0"/>
              </a:rPr>
              <a:t>GAN келесі шарттар орындалған кезде Нэш тепе-теңдігіне қол жеткізеді: Генератор оқыту деректер жиынындағы нақты деректерден ажыратылмайтын жалған мысалдар жасайды. Дискриминатор, ең жақсы жағдайда, белгілі бір мысалдың шынайы немесе жалған екенін кездейсоқ болжай алады (яғни, мысалдың шынайы екендігі туралы 50/50 болжам жасай алады).</a:t>
            </a:r>
          </a:p>
        </p:txBody>
      </p:sp>
    </p:spTree>
    <p:extLst>
      <p:ext uri="{BB962C8B-B14F-4D97-AF65-F5344CB8AC3E}">
        <p14:creationId xmlns:p14="http://schemas.microsoft.com/office/powerpoint/2010/main" val="2195944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E6A8EF-8F9C-EFD9-D6D5-DE6686142DC7}"/>
              </a:ext>
            </a:extLst>
          </p:cNvPr>
          <p:cNvSpPr>
            <a:spLocks noGrp="1"/>
          </p:cNvSpPr>
          <p:nvPr>
            <p:ph type="title"/>
          </p:nvPr>
        </p:nvSpPr>
        <p:spPr>
          <a:xfrm>
            <a:off x="581192" y="702156"/>
            <a:ext cx="11029616" cy="885104"/>
          </a:xfrm>
        </p:spPr>
        <p:txBody>
          <a:bodyPr/>
          <a:lstStyle/>
          <a:p>
            <a:pPr algn="ctr"/>
            <a:r>
              <a:rPr lang="kk" dirty="0">
                <a:solidFill>
                  <a:srgbClr val="FFC000"/>
                </a:solidFill>
              </a:rPr>
              <a:t>GAN-дардың </a:t>
            </a:r>
            <a:endParaRPr lang="ru-RU" dirty="0">
              <a:solidFill>
                <a:srgbClr val="FFC000"/>
              </a:solidFill>
            </a:endParaRPr>
          </a:p>
        </p:txBody>
      </p:sp>
      <p:sp>
        <p:nvSpPr>
          <p:cNvPr id="3" name="Объект 2">
            <a:extLst>
              <a:ext uri="{FF2B5EF4-FFF2-40B4-BE49-F238E27FC236}">
                <a16:creationId xmlns:a16="http://schemas.microsoft.com/office/drawing/2014/main" id="{142BCD0D-C9AF-04BD-CBC6-89A9510CFC7A}"/>
              </a:ext>
            </a:extLst>
          </p:cNvPr>
          <p:cNvSpPr>
            <a:spLocks noGrp="1"/>
          </p:cNvSpPr>
          <p:nvPr>
            <p:ph idx="1"/>
          </p:nvPr>
        </p:nvSpPr>
        <p:spPr>
          <a:xfrm>
            <a:off x="581191" y="2111485"/>
            <a:ext cx="11029615" cy="4185798"/>
          </a:xfrm>
        </p:spPr>
        <p:txBody>
          <a:bodyPr>
            <a:normAutofit fontScale="85000" lnSpcReduction="10000"/>
          </a:bodyPr>
          <a:lstStyle/>
          <a:p>
            <a:r>
              <a:rPr lang="kk" dirty="0">
                <a:latin typeface="Times New Roman" panose="02020603050405020304" pitchFamily="18" charset="0"/>
                <a:cs typeface="Times New Roman" panose="02020603050405020304" pitchFamily="18" charset="0"/>
              </a:rPr>
              <a:t>GAN-дар ойлап табылған сәттен бастап ғалымдар мен сала мамандары тарапынан терең оқытудағы ең маңызды жетістіктердің бірі ретінде бағаланды. Facebook-тегі жасанды интеллект зерттеулерінің директоры Янн </a:t>
            </a:r>
            <a:r>
              <a:rPr lang="kk" dirty="0" err="1">
                <a:latin typeface="Times New Roman" panose="02020603050405020304" pitchFamily="18" charset="0"/>
                <a:cs typeface="Times New Roman" panose="02020603050405020304" pitchFamily="18" charset="0"/>
              </a:rPr>
              <a:t>ЛеКун </a:t>
            </a:r>
            <a:r>
              <a:rPr lang="kk" dirty="0">
                <a:latin typeface="Times New Roman" panose="02020603050405020304" pitchFamily="18" charset="0"/>
                <a:cs typeface="Times New Roman" panose="02020603050405020304" pitchFamily="18" charset="0"/>
              </a:rPr>
              <a:t>тіпті GAN-дар мен олардың вариациялары «соңғы 20 жылдағы терең оқытудағы ең керемет идея» деп мәлімдеді. Бұл үміттер толығымен ақталды.</a:t>
            </a:r>
          </a:p>
          <a:p>
            <a:r>
              <a:rPr lang="kk" dirty="0">
                <a:latin typeface="Times New Roman" panose="02020603050405020304" pitchFamily="18" charset="0"/>
                <a:cs typeface="Times New Roman" panose="02020603050405020304" pitchFamily="18" charset="0"/>
              </a:rPr>
              <a:t>Зерттеушілерге таныс болуы мүмкін, бірақ басқалардың тек таңғаларлық көзқарастарын тудыратын машиналық оқытудағы басқа жетістіктерден айырмашылығы, GAN-дар зерттеушілер мен көпшіліктің қиялын баурап алды. Олар New York Times, BBC, Scientific American және басқа да көптеген көрнекті БАҚ-тарда жарияланды. Шынында да, GAN-дарды пайдаланып алынған осы таңғажайып нәтижелердің бірі сізді осы кітапты сатып алуға итермелеген болуы мүмкін.</a:t>
            </a:r>
          </a:p>
          <a:p>
            <a:r>
              <a:rPr lang="kk" dirty="0" err="1">
                <a:latin typeface="Times New Roman" panose="02020603050405020304" pitchFamily="18" charset="0"/>
                <a:cs typeface="Times New Roman" panose="02020603050405020304" pitchFamily="18" charset="0"/>
              </a:rPr>
              <a:t>гиперреалистік кескіндер </a:t>
            </a:r>
            <a:r>
              <a:rPr lang="kk" dirty="0">
                <a:latin typeface="Times New Roman" panose="02020603050405020304" pitchFamily="18" charset="0"/>
                <a:cs typeface="Times New Roman" panose="02020603050405020304" pitchFamily="18" charset="0"/>
              </a:rPr>
              <a:t>жасау мүмкіндігі . Суреттегі ешбір бет-әлпет нақты адамға тиесілі емес;</a:t>
            </a:r>
          </a:p>
          <a:p>
            <a:r>
              <a:rPr lang="kk" dirty="0">
                <a:latin typeface="Times New Roman" panose="02020603050405020304" pitchFamily="18" charset="0"/>
                <a:cs typeface="Times New Roman" panose="02020603050405020304" pitchFamily="18" charset="0"/>
              </a:rPr>
              <a:t>Олардың барлығы жалған, бұл GAN-дардың фотореалистік сападағы кескіндерді синтездеу қабілетін көрсетеді. Беттер </a:t>
            </a:r>
            <a:r>
              <a:rPr lang="kk" dirty="0" err="1">
                <a:latin typeface="Times New Roman" panose="02020603050405020304" pitchFamily="18" charset="0"/>
                <a:cs typeface="Times New Roman" panose="02020603050405020304" pitchFamily="18" charset="0"/>
              </a:rPr>
              <a:t>прогрессивті </a:t>
            </a:r>
            <a:r>
              <a:rPr lang="kk" dirty="0">
                <a:latin typeface="Times New Roman" panose="02020603050405020304" pitchFamily="18" charset="0"/>
                <a:cs typeface="Times New Roman" panose="02020603050405020304" pitchFamily="18" charset="0"/>
              </a:rPr>
              <a:t>GAN-дарды пайдаланып жасалған.</a:t>
            </a:r>
          </a:p>
          <a:p>
            <a:r>
              <a:rPr lang="kk" dirty="0">
                <a:latin typeface="Times New Roman" panose="02020603050405020304" pitchFamily="18" charset="0"/>
                <a:cs typeface="Times New Roman" panose="02020603050405020304" pitchFamily="18" charset="0"/>
              </a:rPr>
              <a:t>GAN-дардың тағы бір таңғажайып жетістігі - кескіндерді аудару. Мысалы, сөйлемді қытай тілінен испан тіліне аударуға болатыны сияқты, GAN-дар да кескінді бір доменнен екіншісіне аудара алады.</a:t>
            </a:r>
          </a:p>
          <a:p>
            <a:r>
              <a:rPr lang="kk" dirty="0">
                <a:latin typeface="Times New Roman" panose="02020603050405020304" pitchFamily="18" charset="0"/>
                <a:cs typeface="Times New Roman" panose="02020603050405020304" pitchFamily="18" charset="0"/>
              </a:rPr>
              <a:t>Суретте көрсетілгендей, GAN құрылғылары жылқының бейнесін зебра бейнесіне және керісінше, ал фотосуретті Моне стиліндегі суретке айналдыра алады — мұның бәрін іс жүзінде ешқандай бақылаусыз және ешқандай жапсырмаларсыз жасауға болады.</a:t>
            </a:r>
          </a:p>
        </p:txBody>
      </p:sp>
    </p:spTree>
    <p:extLst>
      <p:ext uri="{BB962C8B-B14F-4D97-AF65-F5344CB8AC3E}">
        <p14:creationId xmlns:p14="http://schemas.microsoft.com/office/powerpoint/2010/main" val="61234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DB8334-8D84-0F5E-CA91-1721513BE18E}"/>
              </a:ext>
            </a:extLst>
          </p:cNvPr>
          <p:cNvSpPr>
            <a:spLocks noGrp="1"/>
          </p:cNvSpPr>
          <p:nvPr>
            <p:ph type="title"/>
          </p:nvPr>
        </p:nvSpPr>
        <p:spPr>
          <a:xfrm>
            <a:off x="581192" y="702156"/>
            <a:ext cx="11029616" cy="867852"/>
          </a:xfrm>
        </p:spPr>
        <p:txBody>
          <a:bodyPr/>
          <a:lstStyle/>
          <a:p>
            <a:pPr algn="ctr"/>
            <a:r>
              <a:rPr lang="kk" dirty="0">
                <a:solidFill>
                  <a:srgbClr val="FFC000"/>
                </a:solidFill>
              </a:rPr>
              <a:t>GAN </a:t>
            </a:r>
            <a:endParaRPr lang="ru-RU" dirty="0">
              <a:solidFill>
                <a:srgbClr val="FFC000"/>
              </a:solidFill>
            </a:endParaRPr>
          </a:p>
        </p:txBody>
      </p:sp>
      <p:pic>
        <p:nvPicPr>
          <p:cNvPr id="4" name="Объект 3">
            <a:extLst>
              <a:ext uri="{FF2B5EF4-FFF2-40B4-BE49-F238E27FC236}">
                <a16:creationId xmlns:a16="http://schemas.microsoft.com/office/drawing/2014/main" id="{D78634BA-DC86-B9CF-74D8-A30896A1A5D2}"/>
              </a:ext>
            </a:extLst>
          </p:cNvPr>
          <p:cNvPicPr>
            <a:picLocks noGrp="1" noChangeAspect="1"/>
          </p:cNvPicPr>
          <p:nvPr>
            <p:ph idx="1"/>
          </p:nvPr>
        </p:nvPicPr>
        <p:blipFill>
          <a:blip r:embed="rId2"/>
          <a:stretch>
            <a:fillRect/>
          </a:stretch>
        </p:blipFill>
        <p:spPr>
          <a:xfrm>
            <a:off x="2686050" y="2327858"/>
            <a:ext cx="6819900" cy="3419475"/>
          </a:xfrm>
          <a:prstGeom prst="rect">
            <a:avLst/>
          </a:prstGeom>
        </p:spPr>
      </p:pic>
    </p:spTree>
    <p:extLst>
      <p:ext uri="{BB962C8B-B14F-4D97-AF65-F5344CB8AC3E}">
        <p14:creationId xmlns:p14="http://schemas.microsoft.com/office/powerpoint/2010/main" val="7419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DFE25E-6846-E05C-D4FF-9F76E3659FDD}"/>
              </a:ext>
            </a:extLst>
          </p:cNvPr>
          <p:cNvSpPr>
            <a:spLocks noGrp="1"/>
          </p:cNvSpPr>
          <p:nvPr>
            <p:ph type="title"/>
          </p:nvPr>
        </p:nvSpPr>
        <p:spPr>
          <a:xfrm>
            <a:off x="581192" y="702156"/>
            <a:ext cx="11029616" cy="893731"/>
          </a:xfrm>
        </p:spPr>
        <p:txBody>
          <a:bodyPr/>
          <a:lstStyle/>
          <a:p>
            <a:pPr algn="ctr"/>
            <a:r>
              <a:rPr lang="kk" dirty="0">
                <a:solidFill>
                  <a:srgbClr val="FFC000"/>
                </a:solidFill>
              </a:rPr>
              <a:t>GAN </a:t>
            </a:r>
            <a:endParaRPr lang="ru-RU" dirty="0"/>
          </a:p>
        </p:txBody>
      </p:sp>
      <p:pic>
        <p:nvPicPr>
          <p:cNvPr id="4" name="Объект 3">
            <a:extLst>
              <a:ext uri="{FF2B5EF4-FFF2-40B4-BE49-F238E27FC236}">
                <a16:creationId xmlns:a16="http://schemas.microsoft.com/office/drawing/2014/main" id="{94AFFA3D-1A22-73B4-B966-EFA1642FE0FF}"/>
              </a:ext>
            </a:extLst>
          </p:cNvPr>
          <p:cNvPicPr>
            <a:picLocks noGrp="1" noChangeAspect="1"/>
          </p:cNvPicPr>
          <p:nvPr>
            <p:ph idx="1"/>
          </p:nvPr>
        </p:nvPicPr>
        <p:blipFill>
          <a:blip r:embed="rId2"/>
          <a:stretch>
            <a:fillRect/>
          </a:stretch>
        </p:blipFill>
        <p:spPr>
          <a:xfrm>
            <a:off x="2871878" y="2423468"/>
            <a:ext cx="6172200" cy="3038475"/>
          </a:xfrm>
          <a:prstGeom prst="rect">
            <a:avLst/>
          </a:prstGeom>
        </p:spPr>
      </p:pic>
    </p:spTree>
    <p:extLst>
      <p:ext uri="{BB962C8B-B14F-4D97-AF65-F5344CB8AC3E}">
        <p14:creationId xmlns:p14="http://schemas.microsoft.com/office/powerpoint/2010/main" val="102565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915823-CEB4-4002-B506-B34EB950C409}"/>
              </a:ext>
            </a:extLst>
          </p:cNvPr>
          <p:cNvSpPr>
            <a:spLocks noGrp="1"/>
          </p:cNvSpPr>
          <p:nvPr>
            <p:ph type="title"/>
          </p:nvPr>
        </p:nvSpPr>
        <p:spPr/>
        <p:txBody>
          <a:bodyPr/>
          <a:lstStyle/>
          <a:p>
            <a:endParaRPr lang="ru-RU" dirty="0"/>
          </a:p>
        </p:txBody>
      </p:sp>
      <p:sp>
        <p:nvSpPr>
          <p:cNvPr id="4" name="Объект 3">
            <a:extLst>
              <a:ext uri="{FF2B5EF4-FFF2-40B4-BE49-F238E27FC236}">
                <a16:creationId xmlns:a16="http://schemas.microsoft.com/office/drawing/2014/main" id="{6ED8923C-6D9B-49BC-9FB1-F4BE058255A1}"/>
              </a:ext>
            </a:extLst>
          </p:cNvPr>
          <p:cNvSpPr>
            <a:spLocks noGrp="1"/>
          </p:cNvSpPr>
          <p:nvPr>
            <p:ph sz="half" idx="2"/>
          </p:nvPr>
        </p:nvSpPr>
        <p:spPr>
          <a:xfrm>
            <a:off x="581193" y="2205012"/>
            <a:ext cx="11029616" cy="3923330"/>
          </a:xfrm>
        </p:spPr>
        <p:txBody>
          <a:bodyPr/>
          <a:lstStyle/>
          <a:p>
            <a:pPr algn="ctr"/>
            <a:endParaRPr lang="en-US" dirty="0"/>
          </a:p>
          <a:p>
            <a:pPr algn="ctr"/>
            <a:endParaRPr lang="en-US" dirty="0"/>
          </a:p>
          <a:p>
            <a:pPr algn="ctr"/>
            <a:endParaRPr lang="en-US" dirty="0"/>
          </a:p>
          <a:p>
            <a:pPr marL="0" indent="0" algn="ctr">
              <a:buNone/>
            </a:pPr>
            <a:r>
              <a:rPr lang="kk" sz="3600" dirty="0">
                <a:solidFill>
                  <a:srgbClr val="7030A0"/>
                </a:solidFill>
              </a:rPr>
              <a:t>НАЗАР АУДАРҒАНЫҢЫЗҒА РАҚМЕТ !!!</a:t>
            </a:r>
            <a:endParaRPr lang="ru-RU" sz="3600" dirty="0">
              <a:solidFill>
                <a:srgbClr val="7030A0"/>
              </a:solidFill>
            </a:endParaRPr>
          </a:p>
        </p:txBody>
      </p:sp>
    </p:spTree>
    <p:extLst>
      <p:ext uri="{BB962C8B-B14F-4D97-AF65-F5344CB8AC3E}">
        <p14:creationId xmlns:p14="http://schemas.microsoft.com/office/powerpoint/2010/main" val="424569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4FD40F-C14F-4541-A41E-F214E66AA288}"/>
              </a:ext>
            </a:extLst>
          </p:cNvPr>
          <p:cNvSpPr>
            <a:spLocks noGrp="1"/>
          </p:cNvSpPr>
          <p:nvPr>
            <p:ph type="title"/>
          </p:nvPr>
        </p:nvSpPr>
        <p:spPr>
          <a:xfrm>
            <a:off x="581192" y="702156"/>
            <a:ext cx="11029616" cy="872644"/>
          </a:xfrm>
        </p:spPr>
        <p:txBody>
          <a:bodyPr/>
          <a:lstStyle/>
          <a:p>
            <a:pPr algn="ctr"/>
            <a:r>
              <a:rPr lang="kk" dirty="0" err="1">
                <a:solidFill>
                  <a:srgbClr val="FFC000"/>
                </a:solidFill>
              </a:rPr>
              <a:t>Генеративті </a:t>
            </a:r>
            <a:r>
              <a:rPr lang="kk" dirty="0">
                <a:solidFill>
                  <a:srgbClr val="FFC000"/>
                </a:solidFill>
              </a:rPr>
              <a:t>қарсылас нейрондық желілер</a:t>
            </a:r>
          </a:p>
        </p:txBody>
      </p:sp>
      <p:sp>
        <p:nvSpPr>
          <p:cNvPr id="3" name="Объект 2">
            <a:extLst>
              <a:ext uri="{FF2B5EF4-FFF2-40B4-BE49-F238E27FC236}">
                <a16:creationId xmlns:a16="http://schemas.microsoft.com/office/drawing/2014/main" id="{4223CC53-DEF5-4617-80E2-E90FDD15603C}"/>
              </a:ext>
            </a:extLst>
          </p:cNvPr>
          <p:cNvSpPr>
            <a:spLocks noGrp="1"/>
          </p:cNvSpPr>
          <p:nvPr>
            <p:ph idx="1"/>
          </p:nvPr>
        </p:nvSpPr>
        <p:spPr>
          <a:xfrm>
            <a:off x="568547" y="1961573"/>
            <a:ext cx="10954865" cy="3095620"/>
          </a:xfrm>
        </p:spPr>
        <p:txBody>
          <a:bodyPr>
            <a:normAutofit/>
          </a:bodyPr>
          <a:lstStyle/>
          <a:p>
            <a:pPr algn="just">
              <a:lnSpc>
                <a:spcPct val="107000"/>
              </a:lnSpc>
              <a:spcAft>
                <a:spcPts val="800"/>
              </a:spcAft>
            </a:pPr>
            <a:r>
              <a:rPr lang="kk" dirty="0">
                <a:latin typeface="Times New Roman" panose="02020603050405020304" pitchFamily="18" charset="0"/>
                <a:cs typeface="Times New Roman" panose="02020603050405020304" pitchFamily="18" charset="0"/>
              </a:rPr>
              <a:t>2014 жылы </a:t>
            </a:r>
            <a:r>
              <a:rPr lang="en-US" dirty="0">
                <a:latin typeface="Times New Roman" panose="02020603050405020304" pitchFamily="18" charset="0"/>
                <a:cs typeface="Times New Roman" panose="02020603050405020304" pitchFamily="18" charset="0"/>
              </a:rPr>
              <a:t>Ian Goodfellow </a:t>
            </a:r>
            <a:r>
              <a:rPr lang="kk" dirty="0">
                <a:latin typeface="Times New Roman" panose="02020603050405020304" pitchFamily="18" charset="0"/>
                <a:cs typeface="Times New Roman" panose="02020603050405020304" pitchFamily="18" charset="0"/>
              </a:rPr>
              <a:t>генеративті қарсылас желілерді (GAN) ойлап тапты. Бұл әдіс компьютерлерге бір емес, екі бөлек нейрондық желіні пайдаланып нақты деректерді жасауға мүмкіндік берді. GAN деректер генерациялау үшін қолданылатын алғашқы компьютерлік бағдарлама емес еді, бірақ олардың нәтижелері мен әмбебаптығы оларды басқалардан ерекшелендірді. GAN жасанды жүйелер үшін ұзақ уақыт бойы мүмкін емес деп саналатын керемет нәтижелерге қол жеткізді, мысалы, нақты әлемге жақын сапада жалған кескіндер жасау, суретті фотосуретке ұқсас кескінге айналдыру немесе жылқының бейнесін жүгіріп келе жатқан зебраға айналдыру мүмкіндігі - мұның бәрі мұқият белгіленген жаттығу деректерінің көп мөлшерін қажет етпей-ақ жасалды.</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711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E9A83E-74B3-57C4-229C-48E069943D22}"/>
              </a:ext>
            </a:extLst>
          </p:cNvPr>
          <p:cNvSpPr>
            <a:spLocks noGrp="1"/>
          </p:cNvSpPr>
          <p:nvPr>
            <p:ph type="title"/>
          </p:nvPr>
        </p:nvSpPr>
        <p:spPr/>
        <p:txBody>
          <a:bodyPr/>
          <a:lstStyle/>
          <a:p>
            <a:pPr algn="ctr"/>
            <a:r>
              <a:rPr lang="kk" dirty="0" err="1">
                <a:solidFill>
                  <a:srgbClr val="FFC000"/>
                </a:solidFill>
              </a:rPr>
              <a:t>Генеративті </a:t>
            </a:r>
            <a:r>
              <a:rPr lang="kk" dirty="0">
                <a:solidFill>
                  <a:srgbClr val="FFC000"/>
                </a:solidFill>
              </a:rPr>
              <a:t>қарсылас нейрондық желілер</a:t>
            </a:r>
            <a:endParaRPr lang="ru-KZ" dirty="0"/>
          </a:p>
        </p:txBody>
      </p:sp>
      <p:sp>
        <p:nvSpPr>
          <p:cNvPr id="3" name="Объект 2">
            <a:extLst>
              <a:ext uri="{FF2B5EF4-FFF2-40B4-BE49-F238E27FC236}">
                <a16:creationId xmlns:a16="http://schemas.microsoft.com/office/drawing/2014/main" id="{1831EEBE-3605-5711-4A94-59E166B33D94}"/>
              </a:ext>
            </a:extLst>
          </p:cNvPr>
          <p:cNvSpPr>
            <a:spLocks noGrp="1"/>
          </p:cNvSpPr>
          <p:nvPr>
            <p:ph idx="1"/>
          </p:nvPr>
        </p:nvSpPr>
        <p:spPr>
          <a:xfrm>
            <a:off x="581192" y="2180496"/>
            <a:ext cx="11029615" cy="907937"/>
          </a:xfrm>
        </p:spPr>
        <p:txBody>
          <a:bodyPr/>
          <a:lstStyle/>
          <a:p>
            <a:r>
              <a:rPr lang="kk" dirty="0" err="1">
                <a:latin typeface="Times New Roman" panose="02020603050405020304" pitchFamily="18" charset="0"/>
                <a:cs typeface="Times New Roman" panose="02020603050405020304" pitchFamily="18" charset="0"/>
              </a:rPr>
              <a:t>Генеративті қарсылас желілердің (GAN) </a:t>
            </a:r>
            <a:r>
              <a:rPr lang="kk" dirty="0">
                <a:latin typeface="Times New Roman" panose="02020603050405020304" pitchFamily="18" charset="0"/>
                <a:cs typeface="Times New Roman" panose="02020603050405020304" pitchFamily="18" charset="0"/>
              </a:rPr>
              <a:t>арқасында машиналық деректерді жасау қаншалықты алға жылжығанының айқын мысалы - адам бет-әлпеттерінің синтезі.</a:t>
            </a:r>
            <a:endParaRPr lang="ru-KZ"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F60259D7-C9FE-DE0F-B5F9-D5C5FFEF6747}"/>
              </a:ext>
            </a:extLst>
          </p:cNvPr>
          <p:cNvPicPr>
            <a:picLocks noChangeAspect="1"/>
          </p:cNvPicPr>
          <p:nvPr/>
        </p:nvPicPr>
        <p:blipFill>
          <a:blip r:embed="rId2"/>
          <a:stretch>
            <a:fillRect/>
          </a:stretch>
        </p:blipFill>
        <p:spPr>
          <a:xfrm>
            <a:off x="2067015" y="3429000"/>
            <a:ext cx="8449854" cy="2534004"/>
          </a:xfrm>
          <a:prstGeom prst="rect">
            <a:avLst/>
          </a:prstGeom>
        </p:spPr>
      </p:pic>
    </p:spTree>
    <p:extLst>
      <p:ext uri="{BB962C8B-B14F-4D97-AF65-F5344CB8AC3E}">
        <p14:creationId xmlns:p14="http://schemas.microsoft.com/office/powerpoint/2010/main" val="94654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DD87BA-28E7-5A96-6E95-DA0D357AAEA6}"/>
              </a:ext>
            </a:extLst>
          </p:cNvPr>
          <p:cNvSpPr>
            <a:spLocks noGrp="1"/>
          </p:cNvSpPr>
          <p:nvPr>
            <p:ph type="title"/>
          </p:nvPr>
        </p:nvSpPr>
        <p:spPr/>
        <p:txBody>
          <a:bodyPr/>
          <a:lstStyle/>
          <a:p>
            <a:pPr algn="ctr"/>
            <a:r>
              <a:rPr lang="kk" dirty="0" err="1">
                <a:solidFill>
                  <a:srgbClr val="FFC000"/>
                </a:solidFill>
              </a:rPr>
              <a:t>Генеративті </a:t>
            </a:r>
            <a:r>
              <a:rPr lang="kk" dirty="0">
                <a:solidFill>
                  <a:srgbClr val="FFC000"/>
                </a:solidFill>
              </a:rPr>
              <a:t>қарсылас нейрондық желілер</a:t>
            </a:r>
            <a:endParaRPr lang="ru-KZ" dirty="0"/>
          </a:p>
        </p:txBody>
      </p:sp>
      <p:sp>
        <p:nvSpPr>
          <p:cNvPr id="3" name="Объект 2">
            <a:extLst>
              <a:ext uri="{FF2B5EF4-FFF2-40B4-BE49-F238E27FC236}">
                <a16:creationId xmlns:a16="http://schemas.microsoft.com/office/drawing/2014/main" id="{835400F2-1B18-1F92-4D41-118D173E0B85}"/>
              </a:ext>
            </a:extLst>
          </p:cNvPr>
          <p:cNvSpPr>
            <a:spLocks noGrp="1"/>
          </p:cNvSpPr>
          <p:nvPr>
            <p:ph idx="1"/>
          </p:nvPr>
        </p:nvSpPr>
        <p:spPr/>
        <p:txBody>
          <a:bodyPr>
            <a:normAutofit fontScale="92500"/>
          </a:bodyPr>
          <a:lstStyle/>
          <a:p>
            <a:r>
              <a:rPr lang="kk" dirty="0"/>
              <a:t>Генеративтік қарсылас желілер (GAN) - бір мезгілде үйретілген екі модельден тұратын машиналық оқыту әдістерінің класы: біреуі (генератор) жалған деректерді жасауға үйретілген, ал екіншісі (дискриминатор) жалған деректерді нақты мысалдардан ажыратуға үйретілген.</a:t>
            </a:r>
          </a:p>
          <a:p>
            <a:r>
              <a:rPr lang="kk" dirty="0"/>
              <a:t>«Қарсылас» термині GAN құрылымын құрайтын екі модель: генератор және дискриминатор арасындағы ойын тәрізді, бәсекелестік динамиканы білдіреді. Генератордың мақсаты - оқыту жинағындағы нақты деректерден ажыратылмайтын мысалдар жасау.</a:t>
            </a:r>
          </a:p>
          <a:p>
            <a:r>
              <a:rPr lang="kk" dirty="0"/>
              <a:t>Біздің мысалда бұл да Винчидің жұмыстарына дәл ұқсайтын картиналар жасауды білдіреді. Дискриминатордың міндеті - генератор жасаған жалған мысалдарды оқу деректер жиынтығынан алынған нақты мысалдардан ажырату.</a:t>
            </a:r>
          </a:p>
          <a:p>
            <a:r>
              <a:rPr lang="kk" dirty="0"/>
              <a:t>Біздің мысалда, дискриминатор да Винчидің картиналарының түпнұсқалығын бағалайтын өнер тарихшысы рөлін атқарады. Екі желі үнемі бір-бірінен асып түсуге тырысады: генератор сенімді деректерді неғұрлым жақсы шығарса, дискриминатор нақты мысалдарды жалғаннан соғұрлым жақсы ажырата білуі керек.</a:t>
            </a:r>
            <a:endParaRPr lang="ru-KZ" dirty="0"/>
          </a:p>
        </p:txBody>
      </p:sp>
    </p:spTree>
    <p:extLst>
      <p:ext uri="{BB962C8B-B14F-4D97-AF65-F5344CB8AC3E}">
        <p14:creationId xmlns:p14="http://schemas.microsoft.com/office/powerpoint/2010/main" val="428004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66F5A2-575A-15CF-FC11-3284B42BD3F0}"/>
              </a:ext>
            </a:extLst>
          </p:cNvPr>
          <p:cNvSpPr>
            <a:spLocks noGrp="1"/>
          </p:cNvSpPr>
          <p:nvPr>
            <p:ph type="title"/>
          </p:nvPr>
        </p:nvSpPr>
        <p:spPr/>
        <p:txBody>
          <a:bodyPr/>
          <a:lstStyle/>
          <a:p>
            <a:pPr algn="ctr"/>
            <a:r>
              <a:rPr lang="kk" dirty="0" err="1">
                <a:solidFill>
                  <a:srgbClr val="FFC000"/>
                </a:solidFill>
              </a:rPr>
              <a:t>Генеративтік </a:t>
            </a:r>
            <a:r>
              <a:rPr lang="kk" dirty="0">
                <a:solidFill>
                  <a:srgbClr val="FFC000"/>
                </a:solidFill>
              </a:rPr>
              <a:t>қарсылас нейрондық желілердің </a:t>
            </a:r>
            <a:endParaRPr lang="ru-KZ" dirty="0">
              <a:solidFill>
                <a:srgbClr val="FFC000"/>
              </a:solidFill>
            </a:endParaRPr>
          </a:p>
        </p:txBody>
      </p:sp>
      <p:sp>
        <p:nvSpPr>
          <p:cNvPr id="3" name="Объект 2">
            <a:extLst>
              <a:ext uri="{FF2B5EF4-FFF2-40B4-BE49-F238E27FC236}">
                <a16:creationId xmlns:a16="http://schemas.microsoft.com/office/drawing/2014/main" id="{B7E9AF2C-0181-9B9A-8B38-4F1FE3373C28}"/>
              </a:ext>
            </a:extLst>
          </p:cNvPr>
          <p:cNvSpPr>
            <a:spLocks noGrp="1"/>
          </p:cNvSpPr>
          <p:nvPr>
            <p:ph idx="1"/>
          </p:nvPr>
        </p:nvSpPr>
        <p:spPr>
          <a:xfrm>
            <a:off x="581192" y="2180497"/>
            <a:ext cx="11029615" cy="3445862"/>
          </a:xfrm>
        </p:spPr>
        <p:txBody>
          <a:bodyPr>
            <a:normAutofit/>
          </a:bodyPr>
          <a:lstStyle/>
          <a:p>
            <a:r>
              <a:rPr lang="kk" sz="2000" dirty="0">
                <a:latin typeface="Times New Roman" panose="02020603050405020304" pitchFamily="18" charset="0"/>
                <a:cs typeface="Times New Roman" panose="02020603050405020304" pitchFamily="18" charset="0"/>
              </a:rPr>
              <a:t>GAN-дардың математикалық негіздері күрделі, Бірақ нақты әлемдегі ұқсастықтар GAN-дарды түсінуді жеңілдетеді</a:t>
            </a:r>
            <a:r>
              <a:rPr lang="en-US" sz="2000" dirty="0">
                <a:latin typeface="Times New Roman" panose="02020603050405020304" pitchFamily="18" charset="0"/>
                <a:cs typeface="Times New Roman" panose="02020603050405020304" pitchFamily="18" charset="0"/>
              </a:rPr>
              <a:t>.</a:t>
            </a:r>
            <a:r>
              <a:rPr lang="kk" sz="2000" dirty="0">
                <a:latin typeface="Times New Roman" panose="02020603050405020304" pitchFamily="18" charset="0"/>
                <a:cs typeface="Times New Roman" panose="02020603050405020304" pitchFamily="18" charset="0"/>
              </a:rPr>
              <a:t> Бұрын біз өнер шеберін (Generator) алдауға тырысатын өнер шеберінің (Dis</a:t>
            </a:r>
            <a:r>
              <a:rPr lang="en-US" sz="2000" dirty="0">
                <a:latin typeface="Times New Roman" panose="02020603050405020304" pitchFamily="18" charset="0"/>
                <a:cs typeface="Times New Roman" panose="02020603050405020304" pitchFamily="18" charset="0"/>
              </a:rPr>
              <a:t>c</a:t>
            </a:r>
            <a:r>
              <a:rPr lang="kk" sz="2000" dirty="0">
                <a:latin typeface="Times New Roman" panose="02020603050405020304" pitchFamily="18" charset="0"/>
                <a:cs typeface="Times New Roman" panose="02020603050405020304" pitchFamily="18" charset="0"/>
              </a:rPr>
              <a:t>riminator) мысалын талқыладық. Жалғаншы жасаған жалған картиналар неғұрлым сенімді болса, өнер шебері олардың түпнұсқалығын анықтауда соғұрлым жақсы болуы керек. Бұл керісінше де дұрыс: өнер маманы белгілі бір картинаның түпнұсқалығын неғұрлым жақсы анықтаса, жалғаншы оны анықтаудан аулақ болу үшін соғұрлым көп күш жұмсауы керек.</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Ian Goodfellow </a:t>
            </a:r>
            <a:r>
              <a:rPr lang="kk" sz="2000" dirty="0">
                <a:latin typeface="Times New Roman" panose="02020603050405020304" pitchFamily="18" charset="0"/>
                <a:cs typeface="Times New Roman" panose="02020603050405020304" pitchFamily="18" charset="0"/>
              </a:rPr>
              <a:t>қолданатын тағы бір салыстыру - оны ұстауға тырысып жатқан қылмыскердің (Generator) және детективтің (Dis</a:t>
            </a:r>
            <a:r>
              <a:rPr lang="en-US" sz="2000" dirty="0">
                <a:latin typeface="Times New Roman" panose="02020603050405020304" pitchFamily="18" charset="0"/>
                <a:cs typeface="Times New Roman" panose="02020603050405020304" pitchFamily="18" charset="0"/>
              </a:rPr>
              <a:t>c</a:t>
            </a:r>
            <a:r>
              <a:rPr lang="kk" sz="2000" dirty="0">
                <a:latin typeface="Times New Roman" panose="02020603050405020304" pitchFamily="18" charset="0"/>
                <a:cs typeface="Times New Roman" panose="02020603050405020304" pitchFamily="18" charset="0"/>
              </a:rPr>
              <a:t>riminator) метафорасы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06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78FF8A-66A5-0D77-A5DD-E7A400AF2614}"/>
              </a:ext>
            </a:extLst>
          </p:cNvPr>
          <p:cNvSpPr>
            <a:spLocks noGrp="1"/>
          </p:cNvSpPr>
          <p:nvPr>
            <p:ph type="title"/>
          </p:nvPr>
        </p:nvSpPr>
        <p:spPr/>
        <p:txBody>
          <a:bodyPr/>
          <a:lstStyle/>
          <a:p>
            <a:pPr algn="ctr"/>
            <a:r>
              <a:rPr lang="kk" dirty="0" err="1">
                <a:solidFill>
                  <a:srgbClr val="FFC000"/>
                </a:solidFill>
              </a:rPr>
              <a:t>Генеративтік </a:t>
            </a:r>
            <a:r>
              <a:rPr lang="kk" dirty="0">
                <a:solidFill>
                  <a:srgbClr val="FFC000"/>
                </a:solidFill>
              </a:rPr>
              <a:t>қарсылас нейрондық желілердің </a:t>
            </a:r>
            <a:endParaRPr lang="ru-KZ" dirty="0"/>
          </a:p>
        </p:txBody>
      </p:sp>
      <p:sp>
        <p:nvSpPr>
          <p:cNvPr id="3" name="Объект 2">
            <a:extLst>
              <a:ext uri="{FF2B5EF4-FFF2-40B4-BE49-F238E27FC236}">
                <a16:creationId xmlns:a16="http://schemas.microsoft.com/office/drawing/2014/main" id="{B99F2ADC-67AB-3505-A7C1-DAFECD4B9502}"/>
              </a:ext>
            </a:extLst>
          </p:cNvPr>
          <p:cNvSpPr>
            <a:spLocks noGrp="1"/>
          </p:cNvSpPr>
          <p:nvPr>
            <p:ph idx="1"/>
          </p:nvPr>
        </p:nvSpPr>
        <p:spPr>
          <a:xfrm>
            <a:off x="699796" y="2180496"/>
            <a:ext cx="10911011" cy="4061684"/>
          </a:xfrm>
        </p:spPr>
        <p:txBody>
          <a:bodyPr>
            <a:noAutofit/>
          </a:bodyPr>
          <a:lstStyle/>
          <a:p>
            <a:r>
              <a:rPr lang="kk-KZ" sz="2000" dirty="0">
                <a:latin typeface="Times New Roman" panose="02020603050405020304" pitchFamily="18" charset="0"/>
                <a:cs typeface="Times New Roman" panose="02020603050405020304" pitchFamily="18" charset="0"/>
              </a:rPr>
              <a:t>Г</a:t>
            </a:r>
            <a:r>
              <a:rPr lang="kk" sz="2000" dirty="0">
                <a:latin typeface="Times New Roman" panose="02020603050405020304" pitchFamily="18" charset="0"/>
                <a:cs typeface="Times New Roman" panose="02020603050405020304" pitchFamily="18" charset="0"/>
              </a:rPr>
              <a:t>енератордың мақсаты - оқыту деректер жиынтығының сипаттамаларын дәл көрсететін мысалдар жасау, ол жасайтын үлгілер оқыту деректерінен ажыратылмайтындай етіп. Генераторды кері нысанды тану моделі ретінде қарастыруға болады. Нысанды тану алгоритмдері суреттердегі үлгілерді олардың мазмұнын анықтау үшін үйренеді. Үлгілерді танудың орнына, генератор оларды нөлден бастап жасауды үйренеді; шын мәнінде, генераторға енгізілетін ақпарат көбінесе кездейсоқ сандардың векторынан басқа ештеңе емес.</a:t>
            </a:r>
          </a:p>
          <a:p>
            <a:r>
              <a:rPr lang="kk" sz="2000" dirty="0">
                <a:latin typeface="Times New Roman" panose="02020603050405020304" pitchFamily="18" charset="0"/>
                <a:cs typeface="Times New Roman" panose="02020603050405020304" pitchFamily="18" charset="0"/>
              </a:rPr>
              <a:t>Генератор Дискриминатордың жіктелуінен алынған кері байланыс негізінде үйренеді . Дискриминатордың мақсаты - белгілі бір мысалдың шынайы (оқу деректері жиынтығынан) немесе жалған (генератор жасаған) екенін анықтау. Тиісінше, Дискриминатор Генераторды жалған кескінді шынайы деп жіктеуге алдаған сайын, генератор бірдеңені жақсы жасағанын біледі. Керісінше, Дискриминатор Генератор жасаған кескінді жалған деп дұрыс қабылдамаған сайын, генератор өз жұмысын жақсарту үшін қажетті кері байланысты алады.</a:t>
            </a:r>
            <a:endParaRPr lang="ru-K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36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70C5EA-8EDE-FFC0-41B7-E585AA383AF5}"/>
              </a:ext>
            </a:extLst>
          </p:cNvPr>
          <p:cNvSpPr>
            <a:spLocks noGrp="1"/>
          </p:cNvSpPr>
          <p:nvPr>
            <p:ph type="title"/>
          </p:nvPr>
        </p:nvSpPr>
        <p:spPr/>
        <p:txBody>
          <a:bodyPr/>
          <a:lstStyle/>
          <a:p>
            <a:pPr algn="ctr"/>
            <a:r>
              <a:rPr lang="kk" dirty="0">
                <a:solidFill>
                  <a:srgbClr val="FFC000"/>
                </a:solidFill>
              </a:rPr>
              <a:t>Генератор және дискриминатор</a:t>
            </a:r>
            <a:endParaRPr lang="ru-KZ" dirty="0">
              <a:solidFill>
                <a:srgbClr val="FFC000"/>
              </a:solidFill>
            </a:endParaRPr>
          </a:p>
        </p:txBody>
      </p:sp>
      <p:pic>
        <p:nvPicPr>
          <p:cNvPr id="4" name="Объект 3">
            <a:extLst>
              <a:ext uri="{FF2B5EF4-FFF2-40B4-BE49-F238E27FC236}">
                <a16:creationId xmlns:a16="http://schemas.microsoft.com/office/drawing/2014/main" id="{E97017B0-C405-B210-22AE-96FD4C91602D}"/>
              </a:ext>
            </a:extLst>
          </p:cNvPr>
          <p:cNvPicPr>
            <a:picLocks noGrp="1" noChangeAspect="1"/>
          </p:cNvPicPr>
          <p:nvPr>
            <p:ph idx="1"/>
          </p:nvPr>
        </p:nvPicPr>
        <p:blipFill>
          <a:blip r:embed="rId2"/>
          <a:stretch>
            <a:fillRect/>
          </a:stretch>
        </p:blipFill>
        <p:spPr>
          <a:xfrm>
            <a:off x="1641396" y="2482430"/>
            <a:ext cx="9329060" cy="3293220"/>
          </a:xfrm>
          <a:prstGeom prst="rect">
            <a:avLst/>
          </a:prstGeom>
        </p:spPr>
      </p:pic>
    </p:spTree>
    <p:extLst>
      <p:ext uri="{BB962C8B-B14F-4D97-AF65-F5344CB8AC3E}">
        <p14:creationId xmlns:p14="http://schemas.microsoft.com/office/powerpoint/2010/main" val="211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A29C33-F021-2C86-1AD1-1CDF2943BEBD}"/>
              </a:ext>
            </a:extLst>
          </p:cNvPr>
          <p:cNvSpPr>
            <a:spLocks noGrp="1"/>
          </p:cNvSpPr>
          <p:nvPr>
            <p:ph type="title"/>
          </p:nvPr>
        </p:nvSpPr>
        <p:spPr>
          <a:xfrm>
            <a:off x="581192" y="702156"/>
            <a:ext cx="11029616" cy="790742"/>
          </a:xfrm>
        </p:spPr>
        <p:txBody>
          <a:bodyPr/>
          <a:lstStyle/>
          <a:p>
            <a:pPr algn="ctr"/>
            <a:r>
              <a:rPr lang="kk" dirty="0" err="1">
                <a:solidFill>
                  <a:srgbClr val="FFC000"/>
                </a:solidFill>
              </a:rPr>
              <a:t>Генеративті </a:t>
            </a:r>
            <a:r>
              <a:rPr lang="kk" dirty="0">
                <a:solidFill>
                  <a:srgbClr val="FFC000"/>
                </a:solidFill>
              </a:rPr>
              <a:t>қарсылас нейрондық желілердің </a:t>
            </a:r>
            <a:endParaRPr lang="ru-KZ" dirty="0">
              <a:solidFill>
                <a:srgbClr val="FFC000"/>
              </a:solidFill>
            </a:endParaRPr>
          </a:p>
        </p:txBody>
      </p:sp>
      <p:sp>
        <p:nvSpPr>
          <p:cNvPr id="3" name="Объект 2">
            <a:extLst>
              <a:ext uri="{FF2B5EF4-FFF2-40B4-BE49-F238E27FC236}">
                <a16:creationId xmlns:a16="http://schemas.microsoft.com/office/drawing/2014/main" id="{BBDB7905-D62C-DCCA-45AE-F42419993F72}"/>
              </a:ext>
            </a:extLst>
          </p:cNvPr>
          <p:cNvSpPr>
            <a:spLocks noGrp="1"/>
          </p:cNvSpPr>
          <p:nvPr>
            <p:ph idx="1"/>
          </p:nvPr>
        </p:nvSpPr>
        <p:spPr>
          <a:xfrm>
            <a:off x="581193" y="1920528"/>
            <a:ext cx="11029615" cy="1317194"/>
          </a:xfrm>
        </p:spPr>
        <p:txBody>
          <a:bodyPr>
            <a:noAutofit/>
          </a:bodyPr>
          <a:lstStyle/>
          <a:p>
            <a:r>
              <a:rPr lang="kk" sz="2000" dirty="0">
                <a:latin typeface="Times New Roman" panose="02020603050405020304" pitchFamily="18" charset="0"/>
                <a:cs typeface="Times New Roman" panose="02020603050405020304" pitchFamily="18" charset="0"/>
              </a:rPr>
              <a:t>Енді сіз GAN және олардың құрамдас желілері туралы жалпы түсінікке ие болғаннан кейін, жүйенің жұмысын егжей-тегжейлі қарастырайық. Біздің мақсатымыз GAN-ды шынайы көрінетін қолжазба сандарын жасауға үйрету деп елестетіп көріңіз. Бұл диаграмма суретте көрсетілген.</a:t>
            </a:r>
            <a:endParaRPr lang="ru-KZ" sz="20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1B27098F-EEDF-1659-AF04-24A1713B8080}"/>
              </a:ext>
            </a:extLst>
          </p:cNvPr>
          <p:cNvPicPr>
            <a:picLocks noChangeAspect="1"/>
          </p:cNvPicPr>
          <p:nvPr/>
        </p:nvPicPr>
        <p:blipFill>
          <a:blip r:embed="rId2"/>
          <a:stretch>
            <a:fillRect/>
          </a:stretch>
        </p:blipFill>
        <p:spPr>
          <a:xfrm>
            <a:off x="2973209" y="2912440"/>
            <a:ext cx="6245582" cy="3824262"/>
          </a:xfrm>
          <a:prstGeom prst="rect">
            <a:avLst/>
          </a:prstGeom>
        </p:spPr>
      </p:pic>
    </p:spTree>
    <p:extLst>
      <p:ext uri="{BB962C8B-B14F-4D97-AF65-F5344CB8AC3E}">
        <p14:creationId xmlns:p14="http://schemas.microsoft.com/office/powerpoint/2010/main" val="76253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D1F6ED-E549-F25B-29AE-E49A3D120004}"/>
              </a:ext>
            </a:extLst>
          </p:cNvPr>
          <p:cNvSpPr>
            <a:spLocks noGrp="1"/>
          </p:cNvSpPr>
          <p:nvPr>
            <p:ph type="title"/>
          </p:nvPr>
        </p:nvSpPr>
        <p:spPr>
          <a:xfrm>
            <a:off x="581192" y="702156"/>
            <a:ext cx="11029616" cy="912040"/>
          </a:xfrm>
        </p:spPr>
        <p:txBody>
          <a:bodyPr/>
          <a:lstStyle/>
          <a:p>
            <a:pPr algn="ctr"/>
            <a:r>
              <a:rPr lang="kk" dirty="0" err="1">
                <a:solidFill>
                  <a:srgbClr val="FFC000"/>
                </a:solidFill>
              </a:rPr>
              <a:t>Генеративті </a:t>
            </a:r>
            <a:r>
              <a:rPr lang="kk" dirty="0">
                <a:solidFill>
                  <a:srgbClr val="FFC000"/>
                </a:solidFill>
              </a:rPr>
              <a:t>қарсылас нейрондық желілердің </a:t>
            </a:r>
            <a:endParaRPr lang="ru-KZ" dirty="0"/>
          </a:p>
        </p:txBody>
      </p:sp>
      <p:sp>
        <p:nvSpPr>
          <p:cNvPr id="3" name="Объект 2">
            <a:extLst>
              <a:ext uri="{FF2B5EF4-FFF2-40B4-BE49-F238E27FC236}">
                <a16:creationId xmlns:a16="http://schemas.microsoft.com/office/drawing/2014/main" id="{20F4B77C-DF16-B3BD-C429-3EC39C3A33CF}"/>
              </a:ext>
            </a:extLst>
          </p:cNvPr>
          <p:cNvSpPr>
            <a:spLocks noGrp="1"/>
          </p:cNvSpPr>
          <p:nvPr>
            <p:ph idx="1"/>
          </p:nvPr>
        </p:nvSpPr>
        <p:spPr>
          <a:xfrm>
            <a:off x="401217" y="1844593"/>
            <a:ext cx="11209592" cy="4910769"/>
          </a:xfrm>
        </p:spPr>
        <p:txBody>
          <a:bodyPr>
            <a:noAutofit/>
          </a:bodyPr>
          <a:lstStyle/>
          <a:p>
            <a:r>
              <a:rPr lang="kk" sz="1500" dirty="0">
                <a:latin typeface="Times New Roman" panose="02020603050405020304" pitchFamily="18" charset="0"/>
                <a:cs typeface="Times New Roman" panose="02020603050405020304" pitchFamily="18" charset="0"/>
              </a:rPr>
              <a:t>Бұл диаграмма келесі элементтермен көрсетілген:</a:t>
            </a:r>
          </a:p>
          <a:p>
            <a:r>
              <a:rPr lang="kk" sz="1500" dirty="0">
                <a:latin typeface="Times New Roman" panose="02020603050405020304" pitchFamily="18" charset="0"/>
                <a:cs typeface="Times New Roman" panose="02020603050405020304" pitchFamily="18" charset="0"/>
              </a:rPr>
              <a:t>Оқыту деректер жиынтығы - генератордың мінсіз сапада имитациялауды үйренуін қалайтын нақты әлемдегі мысалдар жиынтығы. Бұл жағдайда деректер жиынтығы қолмен жазылған сандардың кескіндерінен тұрады. Бұл деректер жиынтығы дискриминатор желісіне кіріс (x) ретінде қызмет етеді.</a:t>
            </a:r>
          </a:p>
          <a:p>
            <a:r>
              <a:rPr lang="kk" sz="1500" dirty="0">
                <a:latin typeface="Times New Roman" panose="02020603050405020304" pitchFamily="18" charset="0"/>
                <a:cs typeface="Times New Roman" panose="02020603050405020304" pitchFamily="18" charset="0"/>
              </a:rPr>
              <a:t>Кездейсоқ шу векторы - генератор желісіне жіберілетін бастапқы кіріс сигналы (z). Бұл кіріс сигналы - генератор макет мысалдарын синтездеу үшін бастапқы нүкте ретінде пайдаланатын кездейсоқ сандардың векторы.</a:t>
            </a:r>
          </a:p>
          <a:p>
            <a:r>
              <a:rPr lang="kk" sz="1500" dirty="0">
                <a:latin typeface="Times New Roman" panose="02020603050405020304" pitchFamily="18" charset="0"/>
                <a:cs typeface="Times New Roman" panose="02020603050405020304" pitchFamily="18" charset="0"/>
              </a:rPr>
              <a:t>Генератор желісі: Генератор кездейсоқ сандардың векторын (z) кіріс ретінде қабылдайды және макет мысалдарын (x*) шығарады. Оның мақсаты - өзі шығаратын макет мысалдарын оқыту деректер жинағындағы нақты мысалдардан ажыратылмайтын ету.</a:t>
            </a:r>
          </a:p>
          <a:p>
            <a:r>
              <a:rPr lang="kk" sz="1500" dirty="0" err="1">
                <a:latin typeface="Times New Roman" panose="02020603050405020304" pitchFamily="18" charset="0"/>
                <a:cs typeface="Times New Roman" panose="02020603050405020304" pitchFamily="18" charset="0"/>
              </a:rPr>
              <a:t>Дискриминатор </a:t>
            </a:r>
            <a:r>
              <a:rPr lang="kk" sz="1500" dirty="0">
                <a:latin typeface="Times New Roman" panose="02020603050405020304" pitchFamily="18" charset="0"/>
                <a:cs typeface="Times New Roman" panose="02020603050405020304" pitchFamily="18" charset="0"/>
              </a:rPr>
              <a:t>желісі — Дискриминатор кіріс ретінде жаттығу жиынтығынан нақты мысалды (x) немесе генератор жасаған макет мысалды (x*) алады. Әрбір мысал үшін дискриминатор мысалдың нақты болу ықтималдығын анықтайды және шығарады.</a:t>
            </a:r>
          </a:p>
          <a:p>
            <a:r>
              <a:rPr lang="kk" sz="1500" dirty="0">
                <a:latin typeface="Times New Roman" panose="02020603050405020304" pitchFamily="18" charset="0"/>
                <a:cs typeface="Times New Roman" panose="02020603050405020304" pitchFamily="18" charset="0"/>
              </a:rPr>
              <a:t>Итеративті оқыту/тюнинг - дискриминатордың әрбір болжамы үшін біз оның қаншалықты жақсы екенін анықтаймыз (кәдімгі классификатор үшін мұны қалай істейтінімізге ұқсас) және нәтижелерді кері таралуды пайдаланып дискриминатор мен генератор желілерін итеративті түрде реттеу үшін пайдаланамыз:</a:t>
            </a:r>
          </a:p>
          <a:p>
            <a:r>
              <a:rPr lang="kk" sz="1500" dirty="0">
                <a:latin typeface="Times New Roman" panose="02020603050405020304" pitchFamily="18" charset="0"/>
                <a:cs typeface="Times New Roman" panose="02020603050405020304" pitchFamily="18" charset="0"/>
              </a:rPr>
              <a:t>– Дискриминатордың салмақтары мен ауытқулары жіктеу дәлдігін барынша арттыру үшін жаңартылды (x-ті нақты сан ретінде және x*-ті жалған сан ретінде дұрыс болжау ықтималдығын барынша арттыру).</a:t>
            </a:r>
          </a:p>
          <a:p>
            <a:r>
              <a:rPr lang="kk" sz="1500" dirty="0">
                <a:latin typeface="Times New Roman" panose="02020603050405020304" pitchFamily="18" charset="0"/>
                <a:cs typeface="Times New Roman" panose="02020603050405020304" pitchFamily="18" charset="0"/>
              </a:rPr>
              <a:t>– Дискриминатордың x* мәнін нақты сан ретінде қате жіктеу ықтималдығын арттыру үшін генератордың салмақтары мен ауытқулары жаңартылған.</a:t>
            </a:r>
          </a:p>
        </p:txBody>
      </p:sp>
    </p:spTree>
    <p:extLst>
      <p:ext uri="{BB962C8B-B14F-4D97-AF65-F5344CB8AC3E}">
        <p14:creationId xmlns:p14="http://schemas.microsoft.com/office/powerpoint/2010/main" val="2001737038"/>
      </p:ext>
    </p:extLst>
  </p:cSld>
  <p:clrMapOvr>
    <a:masterClrMapping/>
  </p:clrMapOvr>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Дивиденд">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TM03457464[[fn=Дивиденд]]</Template>
  <TotalTime>711</TotalTime>
  <Words>1334</Words>
  <Application>Microsoft Office PowerPoint</Application>
  <PresentationFormat>Широкоэкранный</PresentationFormat>
  <Paragraphs>59</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Calibri</vt:lpstr>
      <vt:lpstr>Corbel</vt:lpstr>
      <vt:lpstr>Gill Sans MT</vt:lpstr>
      <vt:lpstr>Times New Roman</vt:lpstr>
      <vt:lpstr>Wingdings 2</vt:lpstr>
      <vt:lpstr>Дивиденд</vt:lpstr>
      <vt:lpstr>1-дәріс</vt:lpstr>
      <vt:lpstr>Генеративті қарсылас нейрондық желілер</vt:lpstr>
      <vt:lpstr>Генеративті қарсылас нейрондық желілер</vt:lpstr>
      <vt:lpstr>Генеративті қарсылас нейрондық желілер</vt:lpstr>
      <vt:lpstr>Генеративтік қарсылас нейрондық желілердің </vt:lpstr>
      <vt:lpstr>Генеративтік қарсылас нейрондық желілердің </vt:lpstr>
      <vt:lpstr>Генератор және дискриминатор</vt:lpstr>
      <vt:lpstr>Генеративті қарсылас нейрондық желілердің </vt:lpstr>
      <vt:lpstr>Генеративті қарсылас нейрондық желілердің </vt:lpstr>
      <vt:lpstr>Генеративті қарсылас нейрондық желілердің </vt:lpstr>
      <vt:lpstr>Генеративті қарсылас нейрондық желілердің </vt:lpstr>
      <vt:lpstr>Генеративті қарсылас нейрондық желілердің </vt:lpstr>
      <vt:lpstr>GAN </vt:lpstr>
      <vt:lpstr>GAN-дардың </vt:lpstr>
      <vt:lpstr>GAN </vt:lpstr>
      <vt:lpstr>GAN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WEB APPLICATION VULNERABILITIES USING MACHINE LEARNING METHODS</dc:title>
  <dc:creator>Владислав Карюкин</dc:creator>
  <cp:lastModifiedBy>Владислав Карюкин</cp:lastModifiedBy>
  <cp:revision>32</cp:revision>
  <dcterms:created xsi:type="dcterms:W3CDTF">2023-08-13T17:19:25Z</dcterms:created>
  <dcterms:modified xsi:type="dcterms:W3CDTF">2026-01-30T07:23:25Z</dcterms:modified>
</cp:coreProperties>
</file>